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70" r:id="rId4"/>
    <p:sldId id="271" r:id="rId5"/>
    <p:sldId id="272" r:id="rId6"/>
    <p:sldId id="258" r:id="rId7"/>
    <p:sldId id="268" r:id="rId8"/>
    <p:sldId id="265" r:id="rId9"/>
    <p:sldId id="273" r:id="rId10"/>
    <p:sldId id="274" r:id="rId11"/>
    <p:sldId id="275" r:id="rId12"/>
  </p:sldIdLst>
  <p:sldSz cx="18288000" cy="10287000"/>
  <p:notesSz cx="6858000" cy="9144000"/>
  <p:embeddedFontLs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Montserrat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583" autoAdjust="0"/>
  </p:normalViewPr>
  <p:slideViewPr>
    <p:cSldViewPr>
      <p:cViewPr varScale="1">
        <p:scale>
          <a:sx n="74" d="100"/>
          <a:sy n="74" d="100"/>
        </p:scale>
        <p:origin x="7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C0C24-A1D4-4FF8-A803-3E739EC10728}" type="doc">
      <dgm:prSet loTypeId="urn:microsoft.com/office/officeart/2005/8/layout/hProcess10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11B68F-A36A-4E3A-9D03-3290436CA730}">
      <dgm:prSet custT="1"/>
      <dgm:spPr/>
      <dgm:t>
        <a:bodyPr/>
        <a:lstStyle/>
        <a:p>
          <a:r>
            <a:rPr lang="en-IN" sz="1600" b="1" i="0" dirty="0"/>
            <a:t>High Operational Costs:</a:t>
          </a:r>
          <a:r>
            <a:rPr lang="en-IN" sz="1600" b="0" i="0" dirty="0"/>
            <a:t> Significant expenses in fuel, vehicle maintenance, and human </a:t>
          </a:r>
          <a:r>
            <a:rPr lang="en-IN" sz="1600" b="0" i="0" dirty="0" err="1"/>
            <a:t>labor</a:t>
          </a:r>
          <a:r>
            <a:rPr lang="en-IN" sz="1600" b="0" i="0" dirty="0"/>
            <a:t>.</a:t>
          </a:r>
          <a:endParaRPr lang="en-US" sz="1600" dirty="0"/>
        </a:p>
      </dgm:t>
    </dgm:pt>
    <dgm:pt modelId="{64F8891B-4D5D-4A01-9C05-0468C24A631F}" type="parTrans" cxnId="{CFD990A1-9618-4ECA-B2E2-B9CAA37EB3D7}">
      <dgm:prSet/>
      <dgm:spPr/>
      <dgm:t>
        <a:bodyPr/>
        <a:lstStyle/>
        <a:p>
          <a:endParaRPr lang="en-US" sz="1600"/>
        </a:p>
      </dgm:t>
    </dgm:pt>
    <dgm:pt modelId="{5F32C74C-44AB-412E-B8BB-41967FCB2310}" type="sibTrans" cxnId="{CFD990A1-9618-4ECA-B2E2-B9CAA37EB3D7}">
      <dgm:prSet custT="1"/>
      <dgm:spPr/>
      <dgm:t>
        <a:bodyPr/>
        <a:lstStyle/>
        <a:p>
          <a:endParaRPr lang="en-US" sz="1600"/>
        </a:p>
      </dgm:t>
    </dgm:pt>
    <dgm:pt modelId="{596F4B84-F6C2-48B8-A06A-67BDDFCD9B81}">
      <dgm:prSet custT="1"/>
      <dgm:spPr/>
      <dgm:t>
        <a:bodyPr/>
        <a:lstStyle/>
        <a:p>
          <a:r>
            <a:rPr lang="en-IN" sz="1600" b="1" i="0"/>
            <a:t>Traffic Congestion &amp; Delays:</a:t>
          </a:r>
          <a:r>
            <a:rPr lang="en-IN" sz="1600" b="0" i="0"/>
            <a:t> Urban traffic causes unpredictable delivery times and inefficiency.</a:t>
          </a:r>
          <a:endParaRPr lang="en-US" sz="1600"/>
        </a:p>
      </dgm:t>
    </dgm:pt>
    <dgm:pt modelId="{DDBD1F84-7FF6-4171-9539-846BA585465D}" type="parTrans" cxnId="{74D357A0-3EED-42A2-BB4D-5D38F04426D1}">
      <dgm:prSet/>
      <dgm:spPr/>
      <dgm:t>
        <a:bodyPr/>
        <a:lstStyle/>
        <a:p>
          <a:endParaRPr lang="en-US" sz="1600"/>
        </a:p>
      </dgm:t>
    </dgm:pt>
    <dgm:pt modelId="{9048ED9F-F880-4006-8EA2-6CDE3FAD83B4}" type="sibTrans" cxnId="{74D357A0-3EED-42A2-BB4D-5D38F04426D1}">
      <dgm:prSet custT="1"/>
      <dgm:spPr/>
      <dgm:t>
        <a:bodyPr/>
        <a:lstStyle/>
        <a:p>
          <a:endParaRPr lang="en-US" sz="1600"/>
        </a:p>
      </dgm:t>
    </dgm:pt>
    <dgm:pt modelId="{98AF6F3E-5DB2-4E50-B95F-5C0E6EA9DFB4}">
      <dgm:prSet custT="1"/>
      <dgm:spPr/>
      <dgm:t>
        <a:bodyPr/>
        <a:lstStyle/>
        <a:p>
          <a:r>
            <a:rPr lang="en-IN" sz="1600" b="1" i="0"/>
            <a:t>Environmental Impact:</a:t>
          </a:r>
          <a:r>
            <a:rPr lang="en-IN" sz="1600" b="0" i="0"/>
            <a:t> Traditional vehicles contribute to carbon emissions and noise pollution.</a:t>
          </a:r>
          <a:endParaRPr lang="en-US" sz="1600"/>
        </a:p>
      </dgm:t>
    </dgm:pt>
    <dgm:pt modelId="{1B6798DE-9CA6-43E2-9705-CC8154E8CD88}" type="parTrans" cxnId="{ACD65767-D1CA-4B3D-91F9-44042E24A6DC}">
      <dgm:prSet/>
      <dgm:spPr/>
      <dgm:t>
        <a:bodyPr/>
        <a:lstStyle/>
        <a:p>
          <a:endParaRPr lang="en-US" sz="1600"/>
        </a:p>
      </dgm:t>
    </dgm:pt>
    <dgm:pt modelId="{C2C3F63D-1A56-4A8F-8232-E9AAD81D638F}" type="sibTrans" cxnId="{ACD65767-D1CA-4B3D-91F9-44042E24A6DC}">
      <dgm:prSet custT="1"/>
      <dgm:spPr/>
      <dgm:t>
        <a:bodyPr/>
        <a:lstStyle/>
        <a:p>
          <a:endParaRPr lang="en-US" sz="1600"/>
        </a:p>
      </dgm:t>
    </dgm:pt>
    <dgm:pt modelId="{4566B842-FDE1-401E-BFAA-00374737BCBE}">
      <dgm:prSet custT="1"/>
      <dgm:spPr/>
      <dgm:t>
        <a:bodyPr/>
        <a:lstStyle/>
        <a:p>
          <a:r>
            <a:rPr lang="en-IN" sz="1600" b="1" i="0"/>
            <a:t>Limited Accessibility:</a:t>
          </a:r>
          <a:r>
            <a:rPr lang="en-IN" sz="1600" b="0" i="0"/>
            <a:t> Reaching remote or hazardous areas is often difficult and costly.</a:t>
          </a:r>
          <a:endParaRPr lang="en-US" sz="1600" dirty="0"/>
        </a:p>
      </dgm:t>
    </dgm:pt>
    <dgm:pt modelId="{4B48B5A1-D6CC-43C9-8B6C-C9B6C450038A}" type="parTrans" cxnId="{268657C2-0C22-4917-8F17-134D539B421F}">
      <dgm:prSet/>
      <dgm:spPr/>
      <dgm:t>
        <a:bodyPr/>
        <a:lstStyle/>
        <a:p>
          <a:endParaRPr lang="en-US" sz="1600"/>
        </a:p>
      </dgm:t>
    </dgm:pt>
    <dgm:pt modelId="{853F1853-72AA-46E3-885B-E61872B73CDB}" type="sibTrans" cxnId="{268657C2-0C22-4917-8F17-134D539B421F}">
      <dgm:prSet custT="1"/>
      <dgm:spPr/>
      <dgm:t>
        <a:bodyPr/>
        <a:lstStyle/>
        <a:p>
          <a:endParaRPr lang="en-US" sz="1600"/>
        </a:p>
      </dgm:t>
    </dgm:pt>
    <dgm:pt modelId="{BA34589B-B793-4CE5-B3F3-03532B1449A2}">
      <dgm:prSet custT="1"/>
      <dgm:spPr/>
      <dgm:t>
        <a:bodyPr/>
        <a:lstStyle/>
        <a:p>
          <a:r>
            <a:rPr lang="en-IN" sz="1600" b="1" i="0"/>
            <a:t>Slow Delivery Times:</a:t>
          </a:r>
          <a:r>
            <a:rPr lang="en-IN" sz="1600" b="0" i="0"/>
            <a:t> Consumers demand instant gratification, which current methods struggle to meet.</a:t>
          </a:r>
          <a:endParaRPr lang="en-US" sz="1600"/>
        </a:p>
      </dgm:t>
    </dgm:pt>
    <dgm:pt modelId="{43880854-6FF0-4986-8123-E1108E5F2B84}" type="parTrans" cxnId="{CD66AAE1-05D7-45C4-A320-C25468225C85}">
      <dgm:prSet/>
      <dgm:spPr/>
      <dgm:t>
        <a:bodyPr/>
        <a:lstStyle/>
        <a:p>
          <a:endParaRPr lang="en-US" sz="1600"/>
        </a:p>
      </dgm:t>
    </dgm:pt>
    <dgm:pt modelId="{A943A42A-01E2-4B7B-8DE4-B15BCF212A7A}" type="sibTrans" cxnId="{CD66AAE1-05D7-45C4-A320-C25468225C85}">
      <dgm:prSet/>
      <dgm:spPr/>
      <dgm:t>
        <a:bodyPr/>
        <a:lstStyle/>
        <a:p>
          <a:endParaRPr lang="en-US" sz="1600"/>
        </a:p>
      </dgm:t>
    </dgm:pt>
    <dgm:pt modelId="{142D1841-69E2-8A45-A04C-F672EF73DCD3}" type="pres">
      <dgm:prSet presAssocID="{2E9C0C24-A1D4-4FF8-A803-3E739EC10728}" presName="Name0" presStyleCnt="0">
        <dgm:presLayoutVars>
          <dgm:dir/>
          <dgm:resizeHandles val="exact"/>
        </dgm:presLayoutVars>
      </dgm:prSet>
      <dgm:spPr/>
    </dgm:pt>
    <dgm:pt modelId="{F25F670C-3C64-C242-A65D-9A596E9AE70A}" type="pres">
      <dgm:prSet presAssocID="{B411B68F-A36A-4E3A-9D03-3290436CA730}" presName="composite" presStyleCnt="0"/>
      <dgm:spPr/>
    </dgm:pt>
    <dgm:pt modelId="{395060AE-D2CB-0E44-964B-3613EDCF9587}" type="pres">
      <dgm:prSet presAssocID="{B411B68F-A36A-4E3A-9D03-3290436CA730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6FDF7812-23E4-394B-AF3D-D84A52A056FA}" type="pres">
      <dgm:prSet presAssocID="{B411B68F-A36A-4E3A-9D03-3290436CA730}" presName="txNode" presStyleLbl="node1" presStyleIdx="0" presStyleCnt="5">
        <dgm:presLayoutVars>
          <dgm:bulletEnabled val="1"/>
        </dgm:presLayoutVars>
      </dgm:prSet>
      <dgm:spPr/>
    </dgm:pt>
    <dgm:pt modelId="{1D26EDF5-9EED-0643-B646-D84DC8124D76}" type="pres">
      <dgm:prSet presAssocID="{5F32C74C-44AB-412E-B8BB-41967FCB2310}" presName="sibTrans" presStyleLbl="sibTrans2D1" presStyleIdx="0" presStyleCnt="4"/>
      <dgm:spPr/>
    </dgm:pt>
    <dgm:pt modelId="{1E5D9EC6-31A9-2C4B-9F61-5E199CF64F22}" type="pres">
      <dgm:prSet presAssocID="{5F32C74C-44AB-412E-B8BB-41967FCB2310}" presName="connTx" presStyleLbl="sibTrans2D1" presStyleIdx="0" presStyleCnt="4"/>
      <dgm:spPr/>
    </dgm:pt>
    <dgm:pt modelId="{F16833A3-1655-6A47-BA65-05E690D1DE8E}" type="pres">
      <dgm:prSet presAssocID="{596F4B84-F6C2-48B8-A06A-67BDDFCD9B81}" presName="composite" presStyleCnt="0"/>
      <dgm:spPr/>
    </dgm:pt>
    <dgm:pt modelId="{CAC22F88-A29E-6349-80EC-C48264DB2B76}" type="pres">
      <dgm:prSet presAssocID="{596F4B84-F6C2-48B8-A06A-67BDDFCD9B81}" presName="imagSh" presStyleLbl="b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3676CBDE-C4A3-3B49-A816-46A015A3E03D}" type="pres">
      <dgm:prSet presAssocID="{596F4B84-F6C2-48B8-A06A-67BDDFCD9B81}" presName="txNode" presStyleLbl="node1" presStyleIdx="1" presStyleCnt="5">
        <dgm:presLayoutVars>
          <dgm:bulletEnabled val="1"/>
        </dgm:presLayoutVars>
      </dgm:prSet>
      <dgm:spPr/>
    </dgm:pt>
    <dgm:pt modelId="{F82808E3-DD9B-E546-894E-27619ABF4B34}" type="pres">
      <dgm:prSet presAssocID="{9048ED9F-F880-4006-8EA2-6CDE3FAD83B4}" presName="sibTrans" presStyleLbl="sibTrans2D1" presStyleIdx="1" presStyleCnt="4"/>
      <dgm:spPr/>
    </dgm:pt>
    <dgm:pt modelId="{440898C4-1CFF-7A4C-B899-5014C30C12E6}" type="pres">
      <dgm:prSet presAssocID="{9048ED9F-F880-4006-8EA2-6CDE3FAD83B4}" presName="connTx" presStyleLbl="sibTrans2D1" presStyleIdx="1" presStyleCnt="4"/>
      <dgm:spPr/>
    </dgm:pt>
    <dgm:pt modelId="{83C8F7E4-6D25-1D4B-8896-3AD0B738E5C3}" type="pres">
      <dgm:prSet presAssocID="{98AF6F3E-5DB2-4E50-B95F-5C0E6EA9DFB4}" presName="composite" presStyleCnt="0"/>
      <dgm:spPr/>
    </dgm:pt>
    <dgm:pt modelId="{464C56BB-3F6E-6449-9759-260D0EF31169}" type="pres">
      <dgm:prSet presAssocID="{98AF6F3E-5DB2-4E50-B95F-5C0E6EA9DFB4}" presName="imagSh" presStyleLbl="b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89DDACBD-104E-CB4D-9E9E-8E0E668DD630}" type="pres">
      <dgm:prSet presAssocID="{98AF6F3E-5DB2-4E50-B95F-5C0E6EA9DFB4}" presName="txNode" presStyleLbl="node1" presStyleIdx="2" presStyleCnt="5">
        <dgm:presLayoutVars>
          <dgm:bulletEnabled val="1"/>
        </dgm:presLayoutVars>
      </dgm:prSet>
      <dgm:spPr/>
    </dgm:pt>
    <dgm:pt modelId="{B9EE41EA-A5F6-8241-AF34-64D146897F3D}" type="pres">
      <dgm:prSet presAssocID="{C2C3F63D-1A56-4A8F-8232-E9AAD81D638F}" presName="sibTrans" presStyleLbl="sibTrans2D1" presStyleIdx="2" presStyleCnt="4"/>
      <dgm:spPr/>
    </dgm:pt>
    <dgm:pt modelId="{46808EAA-18BA-F748-B74B-50B9F648B054}" type="pres">
      <dgm:prSet presAssocID="{C2C3F63D-1A56-4A8F-8232-E9AAD81D638F}" presName="connTx" presStyleLbl="sibTrans2D1" presStyleIdx="2" presStyleCnt="4"/>
      <dgm:spPr/>
    </dgm:pt>
    <dgm:pt modelId="{501051D3-6E12-0D47-8B09-DEC456D0A9A7}" type="pres">
      <dgm:prSet presAssocID="{4566B842-FDE1-401E-BFAA-00374737BCBE}" presName="composite" presStyleCnt="0"/>
      <dgm:spPr/>
    </dgm:pt>
    <dgm:pt modelId="{900AEE9B-0EC9-0440-BB31-D6531B6A6790}" type="pres">
      <dgm:prSet presAssocID="{4566B842-FDE1-401E-BFAA-00374737BCBE}" presName="imagSh" presStyleLbl="b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2B9B353C-92EE-924F-A1E0-EDA1519DA927}" type="pres">
      <dgm:prSet presAssocID="{4566B842-FDE1-401E-BFAA-00374737BCBE}" presName="txNode" presStyleLbl="node1" presStyleIdx="3" presStyleCnt="5">
        <dgm:presLayoutVars>
          <dgm:bulletEnabled val="1"/>
        </dgm:presLayoutVars>
      </dgm:prSet>
      <dgm:spPr/>
    </dgm:pt>
    <dgm:pt modelId="{14725027-7301-7846-9AF5-235FFA0C1AAC}" type="pres">
      <dgm:prSet presAssocID="{853F1853-72AA-46E3-885B-E61872B73CDB}" presName="sibTrans" presStyleLbl="sibTrans2D1" presStyleIdx="3" presStyleCnt="4"/>
      <dgm:spPr/>
    </dgm:pt>
    <dgm:pt modelId="{BCA164CA-D02E-5E40-ABA5-A9113C0B58D1}" type="pres">
      <dgm:prSet presAssocID="{853F1853-72AA-46E3-885B-E61872B73CDB}" presName="connTx" presStyleLbl="sibTrans2D1" presStyleIdx="3" presStyleCnt="4"/>
      <dgm:spPr/>
    </dgm:pt>
    <dgm:pt modelId="{5959C41C-8187-E349-B1CE-24AD6354AC70}" type="pres">
      <dgm:prSet presAssocID="{BA34589B-B793-4CE5-B3F3-03532B1449A2}" presName="composite" presStyleCnt="0"/>
      <dgm:spPr/>
    </dgm:pt>
    <dgm:pt modelId="{B52589C0-E33E-B449-949E-01741AA2B03F}" type="pres">
      <dgm:prSet presAssocID="{BA34589B-B793-4CE5-B3F3-03532B1449A2}" presName="imagSh" presStyleLbl="b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 Finished"/>
        </a:ext>
      </dgm:extLst>
    </dgm:pt>
    <dgm:pt modelId="{D14C427D-1CC4-6147-9AC5-C0BB712AE7CD}" type="pres">
      <dgm:prSet presAssocID="{BA34589B-B793-4CE5-B3F3-03532B1449A2}" presName="txNode" presStyleLbl="node1" presStyleIdx="4" presStyleCnt="5">
        <dgm:presLayoutVars>
          <dgm:bulletEnabled val="1"/>
        </dgm:presLayoutVars>
      </dgm:prSet>
      <dgm:spPr/>
    </dgm:pt>
  </dgm:ptLst>
  <dgm:cxnLst>
    <dgm:cxn modelId="{946E4F02-83CB-434B-A71C-BDBE5BBB8A1E}" type="presOf" srcId="{853F1853-72AA-46E3-885B-E61872B73CDB}" destId="{BCA164CA-D02E-5E40-ABA5-A9113C0B58D1}" srcOrd="1" destOrd="0" presId="urn:microsoft.com/office/officeart/2005/8/layout/hProcess10"/>
    <dgm:cxn modelId="{96EEA303-B674-6B44-9751-4EAB5BEF8939}" type="presOf" srcId="{C2C3F63D-1A56-4A8F-8232-E9AAD81D638F}" destId="{B9EE41EA-A5F6-8241-AF34-64D146897F3D}" srcOrd="0" destOrd="0" presId="urn:microsoft.com/office/officeart/2005/8/layout/hProcess10"/>
    <dgm:cxn modelId="{02529240-C822-F048-B579-2A5C9BFC58B6}" type="presOf" srcId="{853F1853-72AA-46E3-885B-E61872B73CDB}" destId="{14725027-7301-7846-9AF5-235FFA0C1AAC}" srcOrd="0" destOrd="0" presId="urn:microsoft.com/office/officeart/2005/8/layout/hProcess10"/>
    <dgm:cxn modelId="{AB7CCE43-2258-A849-AD7B-0523A92FDFB1}" type="presOf" srcId="{596F4B84-F6C2-48B8-A06A-67BDDFCD9B81}" destId="{3676CBDE-C4A3-3B49-A816-46A015A3E03D}" srcOrd="0" destOrd="0" presId="urn:microsoft.com/office/officeart/2005/8/layout/hProcess10"/>
    <dgm:cxn modelId="{A4D29D5D-D4F8-CA42-8C43-E73156E127B1}" type="presOf" srcId="{9048ED9F-F880-4006-8EA2-6CDE3FAD83B4}" destId="{F82808E3-DD9B-E546-894E-27619ABF4B34}" srcOrd="0" destOrd="0" presId="urn:microsoft.com/office/officeart/2005/8/layout/hProcess10"/>
    <dgm:cxn modelId="{A4706E5F-99E1-6B4E-A937-A774C51D903E}" type="presOf" srcId="{9048ED9F-F880-4006-8EA2-6CDE3FAD83B4}" destId="{440898C4-1CFF-7A4C-B899-5014C30C12E6}" srcOrd="1" destOrd="0" presId="urn:microsoft.com/office/officeart/2005/8/layout/hProcess10"/>
    <dgm:cxn modelId="{ACD65767-D1CA-4B3D-91F9-44042E24A6DC}" srcId="{2E9C0C24-A1D4-4FF8-A803-3E739EC10728}" destId="{98AF6F3E-5DB2-4E50-B95F-5C0E6EA9DFB4}" srcOrd="2" destOrd="0" parTransId="{1B6798DE-9CA6-43E2-9705-CC8154E8CD88}" sibTransId="{C2C3F63D-1A56-4A8F-8232-E9AAD81D638F}"/>
    <dgm:cxn modelId="{A7C7BD98-3BC8-E149-A268-5290A39E2BDB}" type="presOf" srcId="{5F32C74C-44AB-412E-B8BB-41967FCB2310}" destId="{1D26EDF5-9EED-0643-B646-D84DC8124D76}" srcOrd="0" destOrd="0" presId="urn:microsoft.com/office/officeart/2005/8/layout/hProcess10"/>
    <dgm:cxn modelId="{74D357A0-3EED-42A2-BB4D-5D38F04426D1}" srcId="{2E9C0C24-A1D4-4FF8-A803-3E739EC10728}" destId="{596F4B84-F6C2-48B8-A06A-67BDDFCD9B81}" srcOrd="1" destOrd="0" parTransId="{DDBD1F84-7FF6-4171-9539-846BA585465D}" sibTransId="{9048ED9F-F880-4006-8EA2-6CDE3FAD83B4}"/>
    <dgm:cxn modelId="{CFD990A1-9618-4ECA-B2E2-B9CAA37EB3D7}" srcId="{2E9C0C24-A1D4-4FF8-A803-3E739EC10728}" destId="{B411B68F-A36A-4E3A-9D03-3290436CA730}" srcOrd="0" destOrd="0" parTransId="{64F8891B-4D5D-4A01-9C05-0468C24A631F}" sibTransId="{5F32C74C-44AB-412E-B8BB-41967FCB2310}"/>
    <dgm:cxn modelId="{80F20BB6-4C34-AC45-8F96-60376E883E31}" type="presOf" srcId="{98AF6F3E-5DB2-4E50-B95F-5C0E6EA9DFB4}" destId="{89DDACBD-104E-CB4D-9E9E-8E0E668DD630}" srcOrd="0" destOrd="0" presId="urn:microsoft.com/office/officeart/2005/8/layout/hProcess10"/>
    <dgm:cxn modelId="{836A3CBC-B3FC-0448-A7B0-59C5EDC1AF95}" type="presOf" srcId="{4566B842-FDE1-401E-BFAA-00374737BCBE}" destId="{2B9B353C-92EE-924F-A1E0-EDA1519DA927}" srcOrd="0" destOrd="0" presId="urn:microsoft.com/office/officeart/2005/8/layout/hProcess10"/>
    <dgm:cxn modelId="{268657C2-0C22-4917-8F17-134D539B421F}" srcId="{2E9C0C24-A1D4-4FF8-A803-3E739EC10728}" destId="{4566B842-FDE1-401E-BFAA-00374737BCBE}" srcOrd="3" destOrd="0" parTransId="{4B48B5A1-D6CC-43C9-8B6C-C9B6C450038A}" sibTransId="{853F1853-72AA-46E3-885B-E61872B73CDB}"/>
    <dgm:cxn modelId="{B045C1D0-5CAE-B740-853B-AA9AB78A607C}" type="presOf" srcId="{C2C3F63D-1A56-4A8F-8232-E9AAD81D638F}" destId="{46808EAA-18BA-F748-B74B-50B9F648B054}" srcOrd="1" destOrd="0" presId="urn:microsoft.com/office/officeart/2005/8/layout/hProcess10"/>
    <dgm:cxn modelId="{F99736D9-20D9-9A43-B78A-B1D9AA8137B9}" type="presOf" srcId="{B411B68F-A36A-4E3A-9D03-3290436CA730}" destId="{6FDF7812-23E4-394B-AF3D-D84A52A056FA}" srcOrd="0" destOrd="0" presId="urn:microsoft.com/office/officeart/2005/8/layout/hProcess10"/>
    <dgm:cxn modelId="{CD66AAE1-05D7-45C4-A320-C25468225C85}" srcId="{2E9C0C24-A1D4-4FF8-A803-3E739EC10728}" destId="{BA34589B-B793-4CE5-B3F3-03532B1449A2}" srcOrd="4" destOrd="0" parTransId="{43880854-6FF0-4986-8123-E1108E5F2B84}" sibTransId="{A943A42A-01E2-4B7B-8DE4-B15BCF212A7A}"/>
    <dgm:cxn modelId="{EA9334EA-13D8-E744-BE2B-87C94F3D8193}" type="presOf" srcId="{BA34589B-B793-4CE5-B3F3-03532B1449A2}" destId="{D14C427D-1CC4-6147-9AC5-C0BB712AE7CD}" srcOrd="0" destOrd="0" presId="urn:microsoft.com/office/officeart/2005/8/layout/hProcess10"/>
    <dgm:cxn modelId="{F7BEACF6-F31E-A941-8765-175B7F28DC24}" type="presOf" srcId="{2E9C0C24-A1D4-4FF8-A803-3E739EC10728}" destId="{142D1841-69E2-8A45-A04C-F672EF73DCD3}" srcOrd="0" destOrd="0" presId="urn:microsoft.com/office/officeart/2005/8/layout/hProcess10"/>
    <dgm:cxn modelId="{766AAEFB-DF13-8741-8447-A9F1F7F6BC94}" type="presOf" srcId="{5F32C74C-44AB-412E-B8BB-41967FCB2310}" destId="{1E5D9EC6-31A9-2C4B-9F61-5E199CF64F22}" srcOrd="1" destOrd="0" presId="urn:microsoft.com/office/officeart/2005/8/layout/hProcess10"/>
    <dgm:cxn modelId="{9225F167-8DD7-9947-ABBE-C0EF76063BAF}" type="presParOf" srcId="{142D1841-69E2-8A45-A04C-F672EF73DCD3}" destId="{F25F670C-3C64-C242-A65D-9A596E9AE70A}" srcOrd="0" destOrd="0" presId="urn:microsoft.com/office/officeart/2005/8/layout/hProcess10"/>
    <dgm:cxn modelId="{F68810FC-F4B2-E748-BCDE-290B735FC37F}" type="presParOf" srcId="{F25F670C-3C64-C242-A65D-9A596E9AE70A}" destId="{395060AE-D2CB-0E44-964B-3613EDCF9587}" srcOrd="0" destOrd="0" presId="urn:microsoft.com/office/officeart/2005/8/layout/hProcess10"/>
    <dgm:cxn modelId="{C598C770-F33E-934E-A507-916756D99331}" type="presParOf" srcId="{F25F670C-3C64-C242-A65D-9A596E9AE70A}" destId="{6FDF7812-23E4-394B-AF3D-D84A52A056FA}" srcOrd="1" destOrd="0" presId="urn:microsoft.com/office/officeart/2005/8/layout/hProcess10"/>
    <dgm:cxn modelId="{C731071C-C451-6542-AA1A-F281127DE7A9}" type="presParOf" srcId="{142D1841-69E2-8A45-A04C-F672EF73DCD3}" destId="{1D26EDF5-9EED-0643-B646-D84DC8124D76}" srcOrd="1" destOrd="0" presId="urn:microsoft.com/office/officeart/2005/8/layout/hProcess10"/>
    <dgm:cxn modelId="{DE729AF4-BEDB-AB4E-A849-63C97EEBF2DE}" type="presParOf" srcId="{1D26EDF5-9EED-0643-B646-D84DC8124D76}" destId="{1E5D9EC6-31A9-2C4B-9F61-5E199CF64F22}" srcOrd="0" destOrd="0" presId="urn:microsoft.com/office/officeart/2005/8/layout/hProcess10"/>
    <dgm:cxn modelId="{58ABEF83-3DAD-B94B-BA17-BD2CFF3BDF93}" type="presParOf" srcId="{142D1841-69E2-8A45-A04C-F672EF73DCD3}" destId="{F16833A3-1655-6A47-BA65-05E690D1DE8E}" srcOrd="2" destOrd="0" presId="urn:microsoft.com/office/officeart/2005/8/layout/hProcess10"/>
    <dgm:cxn modelId="{1509D289-29AF-DC4B-A6C5-FFC8563D6D49}" type="presParOf" srcId="{F16833A3-1655-6A47-BA65-05E690D1DE8E}" destId="{CAC22F88-A29E-6349-80EC-C48264DB2B76}" srcOrd="0" destOrd="0" presId="urn:microsoft.com/office/officeart/2005/8/layout/hProcess10"/>
    <dgm:cxn modelId="{6ED3950E-6A52-2E49-A306-136175F4DE15}" type="presParOf" srcId="{F16833A3-1655-6A47-BA65-05E690D1DE8E}" destId="{3676CBDE-C4A3-3B49-A816-46A015A3E03D}" srcOrd="1" destOrd="0" presId="urn:microsoft.com/office/officeart/2005/8/layout/hProcess10"/>
    <dgm:cxn modelId="{B5B973D8-E119-3849-B624-DA125ACD3729}" type="presParOf" srcId="{142D1841-69E2-8A45-A04C-F672EF73DCD3}" destId="{F82808E3-DD9B-E546-894E-27619ABF4B34}" srcOrd="3" destOrd="0" presId="urn:microsoft.com/office/officeart/2005/8/layout/hProcess10"/>
    <dgm:cxn modelId="{2C071685-F6DE-5842-8961-595775890B56}" type="presParOf" srcId="{F82808E3-DD9B-E546-894E-27619ABF4B34}" destId="{440898C4-1CFF-7A4C-B899-5014C30C12E6}" srcOrd="0" destOrd="0" presId="urn:microsoft.com/office/officeart/2005/8/layout/hProcess10"/>
    <dgm:cxn modelId="{4B6DB4B0-9F1D-284A-A504-B8E620856531}" type="presParOf" srcId="{142D1841-69E2-8A45-A04C-F672EF73DCD3}" destId="{83C8F7E4-6D25-1D4B-8896-3AD0B738E5C3}" srcOrd="4" destOrd="0" presId="urn:microsoft.com/office/officeart/2005/8/layout/hProcess10"/>
    <dgm:cxn modelId="{BD10BFCA-6D8F-6942-8C2F-889F633752EE}" type="presParOf" srcId="{83C8F7E4-6D25-1D4B-8896-3AD0B738E5C3}" destId="{464C56BB-3F6E-6449-9759-260D0EF31169}" srcOrd="0" destOrd="0" presId="urn:microsoft.com/office/officeart/2005/8/layout/hProcess10"/>
    <dgm:cxn modelId="{1E01145D-F3BA-A244-9C80-7E40B50F9F9C}" type="presParOf" srcId="{83C8F7E4-6D25-1D4B-8896-3AD0B738E5C3}" destId="{89DDACBD-104E-CB4D-9E9E-8E0E668DD630}" srcOrd="1" destOrd="0" presId="urn:microsoft.com/office/officeart/2005/8/layout/hProcess10"/>
    <dgm:cxn modelId="{3F979086-3DA8-B24D-90D3-11D51B9035FE}" type="presParOf" srcId="{142D1841-69E2-8A45-A04C-F672EF73DCD3}" destId="{B9EE41EA-A5F6-8241-AF34-64D146897F3D}" srcOrd="5" destOrd="0" presId="urn:microsoft.com/office/officeart/2005/8/layout/hProcess10"/>
    <dgm:cxn modelId="{9B3E79FA-C732-784E-8565-FD306B2322A9}" type="presParOf" srcId="{B9EE41EA-A5F6-8241-AF34-64D146897F3D}" destId="{46808EAA-18BA-F748-B74B-50B9F648B054}" srcOrd="0" destOrd="0" presId="urn:microsoft.com/office/officeart/2005/8/layout/hProcess10"/>
    <dgm:cxn modelId="{872BF942-0B59-C541-992C-9707A11B80F8}" type="presParOf" srcId="{142D1841-69E2-8A45-A04C-F672EF73DCD3}" destId="{501051D3-6E12-0D47-8B09-DEC456D0A9A7}" srcOrd="6" destOrd="0" presId="urn:microsoft.com/office/officeart/2005/8/layout/hProcess10"/>
    <dgm:cxn modelId="{04B551FA-9393-124A-957B-931DE69BB79E}" type="presParOf" srcId="{501051D3-6E12-0D47-8B09-DEC456D0A9A7}" destId="{900AEE9B-0EC9-0440-BB31-D6531B6A6790}" srcOrd="0" destOrd="0" presId="urn:microsoft.com/office/officeart/2005/8/layout/hProcess10"/>
    <dgm:cxn modelId="{ED1AA3C7-27B5-3844-BEBA-2A43884F7779}" type="presParOf" srcId="{501051D3-6E12-0D47-8B09-DEC456D0A9A7}" destId="{2B9B353C-92EE-924F-A1E0-EDA1519DA927}" srcOrd="1" destOrd="0" presId="urn:microsoft.com/office/officeart/2005/8/layout/hProcess10"/>
    <dgm:cxn modelId="{6B91530A-294B-CD4B-B73C-8A213E3050ED}" type="presParOf" srcId="{142D1841-69E2-8A45-A04C-F672EF73DCD3}" destId="{14725027-7301-7846-9AF5-235FFA0C1AAC}" srcOrd="7" destOrd="0" presId="urn:microsoft.com/office/officeart/2005/8/layout/hProcess10"/>
    <dgm:cxn modelId="{DA7074B2-E5BF-3B40-85EC-709D693B670D}" type="presParOf" srcId="{14725027-7301-7846-9AF5-235FFA0C1AAC}" destId="{BCA164CA-D02E-5E40-ABA5-A9113C0B58D1}" srcOrd="0" destOrd="0" presId="urn:microsoft.com/office/officeart/2005/8/layout/hProcess10"/>
    <dgm:cxn modelId="{D21723EB-926F-174C-B402-EE7AB86B31C1}" type="presParOf" srcId="{142D1841-69E2-8A45-A04C-F672EF73DCD3}" destId="{5959C41C-8187-E349-B1CE-24AD6354AC70}" srcOrd="8" destOrd="0" presId="urn:microsoft.com/office/officeart/2005/8/layout/hProcess10"/>
    <dgm:cxn modelId="{FC014837-F7EF-A245-98E9-C6B0928933C5}" type="presParOf" srcId="{5959C41C-8187-E349-B1CE-24AD6354AC70}" destId="{B52589C0-E33E-B449-949E-01741AA2B03F}" srcOrd="0" destOrd="0" presId="urn:microsoft.com/office/officeart/2005/8/layout/hProcess10"/>
    <dgm:cxn modelId="{3CD4BF40-5A98-7C4F-A4EB-10784EE66AC4}" type="presParOf" srcId="{5959C41C-8187-E349-B1CE-24AD6354AC70}" destId="{D14C427D-1CC4-6147-9AC5-C0BB712AE7CD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060AE-D2CB-0E44-964B-3613EDCF9587}">
      <dsp:nvSpPr>
        <dsp:cNvPr id="0" name=""/>
        <dsp:cNvSpPr/>
      </dsp:nvSpPr>
      <dsp:spPr>
        <a:xfrm>
          <a:off x="9460" y="183207"/>
          <a:ext cx="2211768" cy="22117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F7812-23E4-394B-AF3D-D84A52A056FA}">
      <dsp:nvSpPr>
        <dsp:cNvPr id="0" name=""/>
        <dsp:cNvSpPr/>
      </dsp:nvSpPr>
      <dsp:spPr>
        <a:xfrm>
          <a:off x="369516" y="1510269"/>
          <a:ext cx="2211768" cy="2211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/>
            <a:t>High Operational Costs:</a:t>
          </a:r>
          <a:r>
            <a:rPr lang="en-IN" sz="1600" b="0" i="0" kern="1200" dirty="0"/>
            <a:t> Significant expenses in fuel, vehicle maintenance, and human </a:t>
          </a:r>
          <a:r>
            <a:rPr lang="en-IN" sz="1600" b="0" i="0" kern="1200" dirty="0" err="1"/>
            <a:t>labor</a:t>
          </a:r>
          <a:r>
            <a:rPr lang="en-IN" sz="1600" b="0" i="0" kern="1200" dirty="0"/>
            <a:t>.</a:t>
          </a:r>
          <a:endParaRPr lang="en-US" sz="1600" kern="1200" dirty="0"/>
        </a:p>
      </dsp:txBody>
      <dsp:txXfrm>
        <a:off x="434296" y="1575049"/>
        <a:ext cx="2082208" cy="2082208"/>
      </dsp:txXfrm>
    </dsp:sp>
    <dsp:sp modelId="{1D26EDF5-9EED-0643-B646-D84DC8124D76}">
      <dsp:nvSpPr>
        <dsp:cNvPr id="0" name=""/>
        <dsp:cNvSpPr/>
      </dsp:nvSpPr>
      <dsp:spPr>
        <a:xfrm>
          <a:off x="2647265" y="1023363"/>
          <a:ext cx="426035" cy="531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647265" y="1129654"/>
        <a:ext cx="298225" cy="318875"/>
      </dsp:txXfrm>
    </dsp:sp>
    <dsp:sp modelId="{CAC22F88-A29E-6349-80EC-C48264DB2B76}">
      <dsp:nvSpPr>
        <dsp:cNvPr id="0" name=""/>
        <dsp:cNvSpPr/>
      </dsp:nvSpPr>
      <dsp:spPr>
        <a:xfrm>
          <a:off x="3438474" y="183207"/>
          <a:ext cx="2211768" cy="22117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6CBDE-C4A3-3B49-A816-46A015A3E03D}">
      <dsp:nvSpPr>
        <dsp:cNvPr id="0" name=""/>
        <dsp:cNvSpPr/>
      </dsp:nvSpPr>
      <dsp:spPr>
        <a:xfrm>
          <a:off x="3798529" y="1510269"/>
          <a:ext cx="2211768" cy="2211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Traffic Congestion &amp; Delays:</a:t>
          </a:r>
          <a:r>
            <a:rPr lang="en-IN" sz="1600" b="0" i="0" kern="1200"/>
            <a:t> Urban traffic causes unpredictable delivery times and inefficiency.</a:t>
          </a:r>
          <a:endParaRPr lang="en-US" sz="1600" kern="1200"/>
        </a:p>
      </dsp:txBody>
      <dsp:txXfrm>
        <a:off x="3863309" y="1575049"/>
        <a:ext cx="2082208" cy="2082208"/>
      </dsp:txXfrm>
    </dsp:sp>
    <dsp:sp modelId="{F82808E3-DD9B-E546-894E-27619ABF4B34}">
      <dsp:nvSpPr>
        <dsp:cNvPr id="0" name=""/>
        <dsp:cNvSpPr/>
      </dsp:nvSpPr>
      <dsp:spPr>
        <a:xfrm>
          <a:off x="6076278" y="1023363"/>
          <a:ext cx="426035" cy="531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076278" y="1129654"/>
        <a:ext cx="298225" cy="318875"/>
      </dsp:txXfrm>
    </dsp:sp>
    <dsp:sp modelId="{464C56BB-3F6E-6449-9759-260D0EF31169}">
      <dsp:nvSpPr>
        <dsp:cNvPr id="0" name=""/>
        <dsp:cNvSpPr/>
      </dsp:nvSpPr>
      <dsp:spPr>
        <a:xfrm>
          <a:off x="6867487" y="183207"/>
          <a:ext cx="2211768" cy="22117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DACBD-104E-CB4D-9E9E-8E0E668DD630}">
      <dsp:nvSpPr>
        <dsp:cNvPr id="0" name=""/>
        <dsp:cNvSpPr/>
      </dsp:nvSpPr>
      <dsp:spPr>
        <a:xfrm>
          <a:off x="7227543" y="1510269"/>
          <a:ext cx="2211768" cy="2211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Environmental Impact:</a:t>
          </a:r>
          <a:r>
            <a:rPr lang="en-IN" sz="1600" b="0" i="0" kern="1200"/>
            <a:t> Traditional vehicles contribute to carbon emissions and noise pollution.</a:t>
          </a:r>
          <a:endParaRPr lang="en-US" sz="1600" kern="1200"/>
        </a:p>
      </dsp:txBody>
      <dsp:txXfrm>
        <a:off x="7292323" y="1575049"/>
        <a:ext cx="2082208" cy="2082208"/>
      </dsp:txXfrm>
    </dsp:sp>
    <dsp:sp modelId="{B9EE41EA-A5F6-8241-AF34-64D146897F3D}">
      <dsp:nvSpPr>
        <dsp:cNvPr id="0" name=""/>
        <dsp:cNvSpPr/>
      </dsp:nvSpPr>
      <dsp:spPr>
        <a:xfrm>
          <a:off x="9505292" y="1023363"/>
          <a:ext cx="426035" cy="531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05292" y="1129654"/>
        <a:ext cx="298225" cy="318875"/>
      </dsp:txXfrm>
    </dsp:sp>
    <dsp:sp modelId="{900AEE9B-0EC9-0440-BB31-D6531B6A6790}">
      <dsp:nvSpPr>
        <dsp:cNvPr id="0" name=""/>
        <dsp:cNvSpPr/>
      </dsp:nvSpPr>
      <dsp:spPr>
        <a:xfrm>
          <a:off x="10296501" y="183207"/>
          <a:ext cx="2211768" cy="22117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B353C-92EE-924F-A1E0-EDA1519DA927}">
      <dsp:nvSpPr>
        <dsp:cNvPr id="0" name=""/>
        <dsp:cNvSpPr/>
      </dsp:nvSpPr>
      <dsp:spPr>
        <a:xfrm>
          <a:off x="10656556" y="1510269"/>
          <a:ext cx="2211768" cy="2211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Limited Accessibility:</a:t>
          </a:r>
          <a:r>
            <a:rPr lang="en-IN" sz="1600" b="0" i="0" kern="1200"/>
            <a:t> Reaching remote or hazardous areas is often difficult and costly.</a:t>
          </a:r>
          <a:endParaRPr lang="en-US" sz="1600" kern="1200" dirty="0"/>
        </a:p>
      </dsp:txBody>
      <dsp:txXfrm>
        <a:off x="10721336" y="1575049"/>
        <a:ext cx="2082208" cy="2082208"/>
      </dsp:txXfrm>
    </dsp:sp>
    <dsp:sp modelId="{14725027-7301-7846-9AF5-235FFA0C1AAC}">
      <dsp:nvSpPr>
        <dsp:cNvPr id="0" name=""/>
        <dsp:cNvSpPr/>
      </dsp:nvSpPr>
      <dsp:spPr>
        <a:xfrm>
          <a:off x="12934305" y="1023363"/>
          <a:ext cx="426035" cy="531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2934305" y="1129654"/>
        <a:ext cx="298225" cy="318875"/>
      </dsp:txXfrm>
    </dsp:sp>
    <dsp:sp modelId="{B52589C0-E33E-B449-949E-01741AA2B03F}">
      <dsp:nvSpPr>
        <dsp:cNvPr id="0" name=""/>
        <dsp:cNvSpPr/>
      </dsp:nvSpPr>
      <dsp:spPr>
        <a:xfrm>
          <a:off x="13725514" y="183207"/>
          <a:ext cx="2211768" cy="22117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C427D-1CC4-6147-9AC5-C0BB712AE7CD}">
      <dsp:nvSpPr>
        <dsp:cNvPr id="0" name=""/>
        <dsp:cNvSpPr/>
      </dsp:nvSpPr>
      <dsp:spPr>
        <a:xfrm>
          <a:off x="14085570" y="1510269"/>
          <a:ext cx="2211768" cy="2211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Slow Delivery Times:</a:t>
          </a:r>
          <a:r>
            <a:rPr lang="en-IN" sz="1600" b="0" i="0" kern="1200"/>
            <a:t> Consumers demand instant gratification, which current methods struggle to meet.</a:t>
          </a:r>
          <a:endParaRPr lang="en-US" sz="1600" kern="1200"/>
        </a:p>
      </dsp:txBody>
      <dsp:txXfrm>
        <a:off x="14150350" y="1575049"/>
        <a:ext cx="2082208" cy="2082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DF45C-D2DD-0545-99A9-1EC40A0B3FE0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5637-0E9D-C74E-B919-DACD85381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B5637-0E9D-C74E-B919-DACD853811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-27709" y="-34345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443349" y="3224731"/>
            <a:ext cx="11401303" cy="165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72"/>
              </a:lnSpc>
            </a:pPr>
            <a:r>
              <a:rPr lang="en-US" sz="12206" b="1" spc="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SKYDROP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504" y="6735675"/>
            <a:ext cx="14732991" cy="52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 drone delivery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8A205-9084-C239-A7B3-71EC592BACDC}"/>
              </a:ext>
            </a:extLst>
          </p:cNvPr>
          <p:cNvSpPr txBox="1"/>
          <p:nvPr/>
        </p:nvSpPr>
        <p:spPr>
          <a:xfrm>
            <a:off x="10668000" y="8472729"/>
            <a:ext cx="5204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By Karunya ,Ismail and Rao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FFE0-6D2C-F90B-5A0C-017788FC8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1253C3-26F6-2F4F-13BF-A9B8BB733BC4}"/>
              </a:ext>
            </a:extLst>
          </p:cNvPr>
          <p:cNvSpPr txBox="1"/>
          <p:nvPr/>
        </p:nvSpPr>
        <p:spPr>
          <a:xfrm>
            <a:off x="1981200" y="3771900"/>
            <a:ext cx="128016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7AE04-5CD8-4090-2BD5-6A6141F93858}"/>
              </a:ext>
            </a:extLst>
          </p:cNvPr>
          <p:cNvSpPr txBox="1"/>
          <p:nvPr/>
        </p:nvSpPr>
        <p:spPr>
          <a:xfrm>
            <a:off x="838200" y="8572500"/>
            <a:ext cx="1203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Website link : https://karunyadhana6.github.io/Taskmanager1/</a:t>
            </a:r>
            <a:r>
              <a:rPr lang="en-US" sz="2800" dirty="0" err="1">
                <a:solidFill>
                  <a:schemeClr val="bg1"/>
                </a:solidFill>
              </a:rPr>
              <a:t>drone_delivery.html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09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6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7D7E285-B144-745B-69AA-F62C0E55F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790811"/>
              </p:ext>
            </p:extLst>
          </p:nvPr>
        </p:nvGraphicFramePr>
        <p:xfrm>
          <a:off x="762000" y="4133854"/>
          <a:ext cx="16306800" cy="390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15">
            <a:extLst>
              <a:ext uri="{FF2B5EF4-FFF2-40B4-BE49-F238E27FC236}">
                <a16:creationId xmlns:a16="http://schemas.microsoft.com/office/drawing/2014/main" id="{86879081-A066-6D38-2B9B-1778AEC19974}"/>
              </a:ext>
            </a:extLst>
          </p:cNvPr>
          <p:cNvSpPr txBox="1"/>
          <p:nvPr/>
        </p:nvSpPr>
        <p:spPr>
          <a:xfrm>
            <a:off x="762001" y="1430737"/>
            <a:ext cx="13883202" cy="106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Current delivery challenges</a:t>
            </a:r>
          </a:p>
        </p:txBody>
      </p:sp>
    </p:spTree>
    <p:extLst>
      <p:ext uri="{BB962C8B-B14F-4D97-AF65-F5344CB8AC3E}">
        <p14:creationId xmlns:p14="http://schemas.microsoft.com/office/powerpoint/2010/main" val="307379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AEFF53-5509-11E6-6AFD-1F592FAAE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33738"/>
              </p:ext>
            </p:extLst>
          </p:nvPr>
        </p:nvGraphicFramePr>
        <p:xfrm>
          <a:off x="762000" y="2781300"/>
          <a:ext cx="16535400" cy="6629402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80736">
                  <a:extLst>
                    <a:ext uri="{9D8B030D-6E8A-4147-A177-3AD203B41FA5}">
                      <a16:colId xmlns:a16="http://schemas.microsoft.com/office/drawing/2014/main" val="355715157"/>
                    </a:ext>
                  </a:extLst>
                </a:gridCol>
                <a:gridCol w="5511800">
                  <a:extLst>
                    <a:ext uri="{9D8B030D-6E8A-4147-A177-3AD203B41FA5}">
                      <a16:colId xmlns:a16="http://schemas.microsoft.com/office/drawing/2014/main" val="692660870"/>
                    </a:ext>
                  </a:extLst>
                </a:gridCol>
                <a:gridCol w="9242864">
                  <a:extLst>
                    <a:ext uri="{9D8B030D-6E8A-4147-A177-3AD203B41FA5}">
                      <a16:colId xmlns:a16="http://schemas.microsoft.com/office/drawing/2014/main" val="4014902129"/>
                    </a:ext>
                  </a:extLst>
                </a:gridCol>
              </a:tblGrid>
              <a:tr h="641678"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>
                          <a:solidFill>
                            <a:schemeClr val="bg1"/>
                          </a:solidFill>
                        </a:rPr>
                        <a:t>Consideration</a:t>
                      </a:r>
                      <a:endParaRPr lang="en-IN" sz="28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>
                          <a:solidFill>
                            <a:schemeClr val="bg1"/>
                          </a:solidFill>
                        </a:rPr>
                        <a:t>Details</a:t>
                      </a:r>
                      <a:endParaRPr lang="en-IN" sz="28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2215"/>
                  </a:ext>
                </a:extLst>
              </a:tr>
              <a:tr h="641678">
                <a:tc rowSpan="6"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bg1"/>
                          </a:solidFill>
                        </a:rPr>
                        <a:t>Reliability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Operation Area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Should function in both urban and suburban locations.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68167"/>
                  </a:ext>
                </a:extLst>
              </a:tr>
              <a:tr h="1237514">
                <a:tc vMerge="1">
                  <a:txBody>
                    <a:bodyPr/>
                    <a:lstStyle/>
                    <a:p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GPS Dependency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GPS signals are strong in urban areas but may be weak or inconsistent in suburban or remote regions.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338563"/>
                  </a:ext>
                </a:extLst>
              </a:tr>
              <a:tr h="1027133">
                <a:tc vMerge="1">
                  <a:txBody>
                    <a:bodyPr/>
                    <a:lstStyle/>
                    <a:p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Weather Simulation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Must be tested and reliable in all weather conditions (rain, wind, fog, etc.).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147159"/>
                  </a:ext>
                </a:extLst>
              </a:tr>
              <a:tr h="1027133">
                <a:tc vMerge="1">
                  <a:txBody>
                    <a:bodyPr/>
                    <a:lstStyle/>
                    <a:p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Signal Interference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Ensure communication is stable despite interference from buildings or devices.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944892"/>
                  </a:ext>
                </a:extLst>
              </a:tr>
              <a:tr h="1027133">
                <a:tc vMerge="1">
                  <a:txBody>
                    <a:bodyPr/>
                    <a:lstStyle/>
                    <a:p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Maintenance &amp; Health Check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Regular system diagnostics and preventive maintenance schedules.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98603"/>
                  </a:ext>
                </a:extLst>
              </a:tr>
              <a:tr h="1027133">
                <a:tc vMerge="1">
                  <a:txBody>
                    <a:bodyPr/>
                    <a:lstStyle/>
                    <a:p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Redundancy Systems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Backup systems for navigation and communication to avoid mission failure.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543637"/>
                  </a:ext>
                </a:extLst>
              </a:tr>
            </a:tbl>
          </a:graphicData>
        </a:graphic>
      </p:graphicFrame>
      <p:sp>
        <p:nvSpPr>
          <p:cNvPr id="3" name="TextBox 15">
            <a:extLst>
              <a:ext uri="{FF2B5EF4-FFF2-40B4-BE49-F238E27FC236}">
                <a16:creationId xmlns:a16="http://schemas.microsoft.com/office/drawing/2014/main" id="{57DE357D-7086-228B-C0F8-57E9D71E097F}"/>
              </a:ext>
            </a:extLst>
          </p:cNvPr>
          <p:cNvSpPr txBox="1"/>
          <p:nvPr/>
        </p:nvSpPr>
        <p:spPr>
          <a:xfrm>
            <a:off x="762001" y="1430737"/>
            <a:ext cx="13883202" cy="106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Reliability</a:t>
            </a:r>
          </a:p>
        </p:txBody>
      </p:sp>
    </p:spTree>
    <p:extLst>
      <p:ext uri="{BB962C8B-B14F-4D97-AF65-F5344CB8AC3E}">
        <p14:creationId xmlns:p14="http://schemas.microsoft.com/office/powerpoint/2010/main" val="1205670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1F64-E374-A06C-4E15-D281732A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43E5E7-E902-C25A-2AA4-4698EB711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330061"/>
              </p:ext>
            </p:extLst>
          </p:nvPr>
        </p:nvGraphicFramePr>
        <p:xfrm>
          <a:off x="762000" y="2781300"/>
          <a:ext cx="16611600" cy="6904591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88942">
                  <a:extLst>
                    <a:ext uri="{9D8B030D-6E8A-4147-A177-3AD203B41FA5}">
                      <a16:colId xmlns:a16="http://schemas.microsoft.com/office/drawing/2014/main" val="355715157"/>
                    </a:ext>
                  </a:extLst>
                </a:gridCol>
                <a:gridCol w="5537200">
                  <a:extLst>
                    <a:ext uri="{9D8B030D-6E8A-4147-A177-3AD203B41FA5}">
                      <a16:colId xmlns:a16="http://schemas.microsoft.com/office/drawing/2014/main" val="692660870"/>
                    </a:ext>
                  </a:extLst>
                </a:gridCol>
                <a:gridCol w="9285458">
                  <a:extLst>
                    <a:ext uri="{9D8B030D-6E8A-4147-A177-3AD203B41FA5}">
                      <a16:colId xmlns:a16="http://schemas.microsoft.com/office/drawing/2014/main" val="4014902129"/>
                    </a:ext>
                  </a:extLst>
                </a:gridCol>
              </a:tblGrid>
              <a:tr h="499798"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>
                          <a:solidFill>
                            <a:schemeClr val="bg1"/>
                          </a:solidFill>
                        </a:rPr>
                        <a:t>Consideration</a:t>
                      </a:r>
                      <a:endParaRPr lang="en-IN" sz="28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>
                          <a:solidFill>
                            <a:schemeClr val="bg1"/>
                          </a:solidFill>
                        </a:rPr>
                        <a:t>Details</a:t>
                      </a:r>
                      <a:endParaRPr lang="en-IN" sz="28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2215"/>
                  </a:ext>
                </a:extLst>
              </a:tr>
              <a:tr h="973561">
                <a:tc rowSpan="6"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bg1"/>
                          </a:solidFill>
                        </a:rPr>
                        <a:t>Safety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Collision Avoidance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Implement sensors (e.g., LiDAR, ultrasonic) for avoiding birds, drones, buildings.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638121"/>
                  </a:ext>
                </a:extLst>
              </a:tr>
              <a:tr h="973561">
                <a:tc vMerge="1">
                  <a:txBody>
                    <a:bodyPr/>
                    <a:lstStyle/>
                    <a:p>
                      <a:endParaRPr lang="en-IN" sz="28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Package Security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Mechanisms to ensure package is locked until delivery is complete. Facial recognition of customers for valuable products . 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688472"/>
                  </a:ext>
                </a:extLst>
              </a:tr>
              <a:tr h="499798">
                <a:tc vMerge="1">
                  <a:txBody>
                    <a:bodyPr/>
                    <a:lstStyle/>
                    <a:p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Emergency Landing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Protocols for safe emergency landing in case of failure. Smart airbag to protect the product and drone 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567551"/>
                  </a:ext>
                </a:extLst>
              </a:tr>
              <a:tr h="973561">
                <a:tc vMerge="1">
                  <a:txBody>
                    <a:bodyPr/>
                    <a:lstStyle/>
                    <a:p>
                      <a:endParaRPr lang="en-IN" sz="28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Battery Management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Intelligent battery checks and alerts based on delivery distance and weather. Using thin film solar cells . Battery charging hub .</a:t>
                      </a:r>
                    </a:p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Wireless charging ports with minimal space occupancy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406074"/>
                  </a:ext>
                </a:extLst>
              </a:tr>
              <a:tr h="973561">
                <a:tc vMerge="1">
                  <a:txBody>
                    <a:bodyPr/>
                    <a:lstStyle/>
                    <a:p>
                      <a:endParaRPr lang="en-IN" sz="28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No-Fly Zone Compliance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System should respect restricted areas (airports, military zones).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9059"/>
                  </a:ext>
                </a:extLst>
              </a:tr>
              <a:tr h="973561">
                <a:tc vMerge="1">
                  <a:txBody>
                    <a:bodyPr/>
                    <a:lstStyle/>
                    <a:p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Fail-Safe Mechanisms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Auto-return or hover features in case of signal or power loss.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979052"/>
                  </a:ext>
                </a:extLst>
              </a:tr>
            </a:tbl>
          </a:graphicData>
        </a:graphic>
      </p:graphicFrame>
      <p:sp>
        <p:nvSpPr>
          <p:cNvPr id="3" name="TextBox 15">
            <a:extLst>
              <a:ext uri="{FF2B5EF4-FFF2-40B4-BE49-F238E27FC236}">
                <a16:creationId xmlns:a16="http://schemas.microsoft.com/office/drawing/2014/main" id="{50AA476B-A131-118B-646B-B4B882CF616A}"/>
              </a:ext>
            </a:extLst>
          </p:cNvPr>
          <p:cNvSpPr txBox="1"/>
          <p:nvPr/>
        </p:nvSpPr>
        <p:spPr>
          <a:xfrm>
            <a:off x="762001" y="1430737"/>
            <a:ext cx="13883202" cy="106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Safety</a:t>
            </a:r>
          </a:p>
        </p:txBody>
      </p:sp>
    </p:spTree>
    <p:extLst>
      <p:ext uri="{BB962C8B-B14F-4D97-AF65-F5344CB8AC3E}">
        <p14:creationId xmlns:p14="http://schemas.microsoft.com/office/powerpoint/2010/main" val="287964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090F5-AC69-E613-561B-B305E2BA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2E6671-C013-B6E4-8BD8-136F0D26A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74908"/>
              </p:ext>
            </p:extLst>
          </p:nvPr>
        </p:nvGraphicFramePr>
        <p:xfrm>
          <a:off x="762000" y="2781301"/>
          <a:ext cx="16459200" cy="7236313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55715157"/>
                    </a:ext>
                  </a:extLst>
                </a:gridCol>
                <a:gridCol w="5125329">
                  <a:extLst>
                    <a:ext uri="{9D8B030D-6E8A-4147-A177-3AD203B41FA5}">
                      <a16:colId xmlns:a16="http://schemas.microsoft.com/office/drawing/2014/main" val="692660870"/>
                    </a:ext>
                  </a:extLst>
                </a:gridCol>
                <a:gridCol w="9200271">
                  <a:extLst>
                    <a:ext uri="{9D8B030D-6E8A-4147-A177-3AD203B41FA5}">
                      <a16:colId xmlns:a16="http://schemas.microsoft.com/office/drawing/2014/main" val="4014902129"/>
                    </a:ext>
                  </a:extLst>
                </a:gridCol>
              </a:tblGrid>
              <a:tr h="476649"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>
                          <a:solidFill>
                            <a:schemeClr val="bg1"/>
                          </a:solidFill>
                        </a:rPr>
                        <a:t>Consideration</a:t>
                      </a:r>
                      <a:endParaRPr lang="en-IN" sz="28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>
                          <a:solidFill>
                            <a:schemeClr val="bg1"/>
                          </a:solidFill>
                        </a:rPr>
                        <a:t>Details</a:t>
                      </a:r>
                      <a:endParaRPr lang="en-IN" sz="28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2215"/>
                  </a:ext>
                </a:extLst>
              </a:tr>
              <a:tr h="1206541">
                <a:tc rowSpan="6"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bg1"/>
                          </a:solidFill>
                        </a:rPr>
                        <a:t>Trustworthiness</a:t>
                      </a:r>
                      <a:endParaRPr lang="en-IN" sz="28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Public Awareness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Campaigns to educate and inform the public on how drone delivery works. Simple trial to regular customers and feedback recording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998569"/>
                  </a:ext>
                </a:extLst>
              </a:tr>
              <a:tr h="931431">
                <a:tc vMerge="1">
                  <a:txBody>
                    <a:bodyPr/>
                    <a:lstStyle/>
                    <a:p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Transparency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Provide real-time tracking and delivery updates to customers.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370269"/>
                  </a:ext>
                </a:extLst>
              </a:tr>
              <a:tr h="931431">
                <a:tc vMerge="1">
                  <a:txBody>
                    <a:bodyPr/>
                    <a:lstStyle/>
                    <a:p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Delivery Consistency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Delivery timing and quality should remain consistent.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186015"/>
                  </a:ext>
                </a:extLst>
              </a:tr>
              <a:tr h="1601486">
                <a:tc vMerge="1">
                  <a:txBody>
                    <a:bodyPr/>
                    <a:lstStyle/>
                    <a:p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Data Privacy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Secure handling of user data, location, and delivery information. Hiding people faces unless its customer receiving package . Using infrared imaging in general while navigating through cities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931213"/>
                  </a:ext>
                </a:extLst>
              </a:tr>
              <a:tr h="931431">
                <a:tc vMerge="1">
                  <a:txBody>
                    <a:bodyPr/>
                    <a:lstStyle/>
                    <a:p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Regulatory Compliance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Adherence to local aviation and drone operation laws.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067037"/>
                  </a:ext>
                </a:extLst>
              </a:tr>
              <a:tr h="931431">
                <a:tc vMerge="1">
                  <a:txBody>
                    <a:bodyPr/>
                    <a:lstStyle/>
                    <a:p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marL="23451" marR="23451" marT="11725" marB="11725" anchor="ctr"/>
                </a:tc>
                <a:tc>
                  <a:txBody>
                    <a:bodyPr/>
                    <a:lstStyle/>
                    <a:p>
                      <a:r>
                        <a:rPr lang="en-IN" sz="2800">
                          <a:solidFill>
                            <a:schemeClr val="bg1"/>
                          </a:solidFill>
                        </a:rPr>
                        <a:t>Feedback Loop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bg1"/>
                          </a:solidFill>
                        </a:rPr>
                        <a:t>Enable customers to report issues or rate delivery for continuous improvement.</a:t>
                      </a:r>
                    </a:p>
                  </a:txBody>
                  <a:tcPr marL="23451" marR="23451" marT="11725" marB="11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788941"/>
                  </a:ext>
                </a:extLst>
              </a:tr>
            </a:tbl>
          </a:graphicData>
        </a:graphic>
      </p:graphicFrame>
      <p:sp>
        <p:nvSpPr>
          <p:cNvPr id="3" name="TextBox 15">
            <a:extLst>
              <a:ext uri="{FF2B5EF4-FFF2-40B4-BE49-F238E27FC236}">
                <a16:creationId xmlns:a16="http://schemas.microsoft.com/office/drawing/2014/main" id="{6B19C4D3-83A4-BC6C-2800-08BFB939D4C4}"/>
              </a:ext>
            </a:extLst>
          </p:cNvPr>
          <p:cNvSpPr txBox="1"/>
          <p:nvPr/>
        </p:nvSpPr>
        <p:spPr>
          <a:xfrm>
            <a:off x="762001" y="1430737"/>
            <a:ext cx="13883202" cy="106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Trustworthiness</a:t>
            </a:r>
          </a:p>
        </p:txBody>
      </p:sp>
    </p:spTree>
    <p:extLst>
      <p:ext uri="{BB962C8B-B14F-4D97-AF65-F5344CB8AC3E}">
        <p14:creationId xmlns:p14="http://schemas.microsoft.com/office/powerpoint/2010/main" val="408581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3401" y="1430737"/>
            <a:ext cx="14111802" cy="106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HUMAN ASSISTED DESIGN</a:t>
            </a:r>
          </a:p>
        </p:txBody>
      </p:sp>
      <p:sp>
        <p:nvSpPr>
          <p:cNvPr id="4" name="Freeform 4"/>
          <p:cNvSpPr/>
          <p:nvPr/>
        </p:nvSpPr>
        <p:spPr>
          <a:xfrm>
            <a:off x="13531625" y="5288920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145276" y="-408761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3E37945-3BF6-DE81-0421-5C8F6BE3A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6" b="49204"/>
          <a:stretch>
            <a:fillRect/>
          </a:stretch>
        </p:blipFill>
        <p:spPr bwMode="auto">
          <a:xfrm>
            <a:off x="152400" y="3314700"/>
            <a:ext cx="17373599" cy="648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48B1-FDBD-156B-B7C4-5E6E7BD58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828E39-75FB-C3A2-BA18-0CE54A62AE1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F4F54C6-5B12-943B-128C-6A62644E6966}"/>
              </a:ext>
            </a:extLst>
          </p:cNvPr>
          <p:cNvSpPr txBox="1"/>
          <p:nvPr/>
        </p:nvSpPr>
        <p:spPr>
          <a:xfrm>
            <a:off x="3642799" y="1430737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 DESIGN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6C89D56-04F1-3B74-31D9-D48C91252A08}"/>
              </a:ext>
            </a:extLst>
          </p:cNvPr>
          <p:cNvSpPr/>
          <p:nvPr/>
        </p:nvSpPr>
        <p:spPr>
          <a:xfrm>
            <a:off x="13531625" y="5288920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A81A1-6ACA-0626-CCD3-916BC955BA85}"/>
              </a:ext>
            </a:extLst>
          </p:cNvPr>
          <p:cNvSpPr/>
          <p:nvPr/>
        </p:nvSpPr>
        <p:spPr>
          <a:xfrm rot="-10800000">
            <a:off x="-145276" y="-408761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4623DAF3-6161-5AA1-3521-B788C7488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53" y="3314701"/>
            <a:ext cx="18489954" cy="49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62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642799" y="1242268"/>
            <a:ext cx="11002403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ROADMAP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94920" y="4302986"/>
            <a:ext cx="3600903" cy="2770583"/>
            <a:chOff x="0" y="0"/>
            <a:chExt cx="663094" cy="510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3094" cy="510193"/>
            </a:xfrm>
            <a:custGeom>
              <a:avLst/>
              <a:gdLst/>
              <a:ahLst/>
              <a:cxnLst/>
              <a:rect l="l" t="t" r="r" b="b"/>
              <a:pathLst>
                <a:path w="663094" h="510193">
                  <a:moveTo>
                    <a:pt x="34400" y="0"/>
                  </a:moveTo>
                  <a:lnTo>
                    <a:pt x="628694" y="0"/>
                  </a:lnTo>
                  <a:cubicBezTo>
                    <a:pt x="637817" y="0"/>
                    <a:pt x="646567" y="3624"/>
                    <a:pt x="653018" y="10075"/>
                  </a:cubicBezTo>
                  <a:cubicBezTo>
                    <a:pt x="659469" y="16527"/>
                    <a:pt x="663094" y="25276"/>
                    <a:pt x="663094" y="34400"/>
                  </a:cubicBezTo>
                  <a:lnTo>
                    <a:pt x="663094" y="475793"/>
                  </a:lnTo>
                  <a:cubicBezTo>
                    <a:pt x="663094" y="484917"/>
                    <a:pt x="659469" y="493666"/>
                    <a:pt x="653018" y="500118"/>
                  </a:cubicBezTo>
                  <a:cubicBezTo>
                    <a:pt x="646567" y="506569"/>
                    <a:pt x="637817" y="510193"/>
                    <a:pt x="628694" y="510193"/>
                  </a:cubicBezTo>
                  <a:lnTo>
                    <a:pt x="34400" y="510193"/>
                  </a:lnTo>
                  <a:cubicBezTo>
                    <a:pt x="25276" y="510193"/>
                    <a:pt x="16527" y="506569"/>
                    <a:pt x="10076" y="500118"/>
                  </a:cubicBezTo>
                  <a:cubicBezTo>
                    <a:pt x="3624" y="493666"/>
                    <a:pt x="0" y="484917"/>
                    <a:pt x="0" y="475793"/>
                  </a:cubicBezTo>
                  <a:lnTo>
                    <a:pt x="0" y="34400"/>
                  </a:lnTo>
                  <a:cubicBezTo>
                    <a:pt x="0" y="25276"/>
                    <a:pt x="3624" y="16527"/>
                    <a:pt x="10076" y="10076"/>
                  </a:cubicBezTo>
                  <a:cubicBezTo>
                    <a:pt x="16527" y="3624"/>
                    <a:pt x="25276" y="0"/>
                    <a:pt x="34400" y="0"/>
                  </a:cubicBezTo>
                  <a:close/>
                </a:path>
              </a:pathLst>
            </a:custGeom>
            <a:blipFill>
              <a:blip r:embed="rId6"/>
              <a:stretch>
                <a:fillRect l="-8068" r="-80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255797" y="4302986"/>
            <a:ext cx="3707228" cy="2770583"/>
            <a:chOff x="0" y="0"/>
            <a:chExt cx="682673" cy="5101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673" cy="510193"/>
            </a:xfrm>
            <a:custGeom>
              <a:avLst/>
              <a:gdLst/>
              <a:ahLst/>
              <a:cxnLst/>
              <a:rect l="l" t="t" r="r" b="b"/>
              <a:pathLst>
                <a:path w="682673" h="510193">
                  <a:moveTo>
                    <a:pt x="33413" y="0"/>
                  </a:moveTo>
                  <a:lnTo>
                    <a:pt x="649260" y="0"/>
                  </a:lnTo>
                  <a:cubicBezTo>
                    <a:pt x="667713" y="0"/>
                    <a:pt x="682673" y="14960"/>
                    <a:pt x="682673" y="33413"/>
                  </a:cubicBezTo>
                  <a:lnTo>
                    <a:pt x="682673" y="476780"/>
                  </a:lnTo>
                  <a:cubicBezTo>
                    <a:pt x="682673" y="485642"/>
                    <a:pt x="679153" y="494140"/>
                    <a:pt x="672887" y="500407"/>
                  </a:cubicBezTo>
                  <a:cubicBezTo>
                    <a:pt x="666620" y="506673"/>
                    <a:pt x="658122" y="510193"/>
                    <a:pt x="649260" y="510193"/>
                  </a:cubicBezTo>
                  <a:lnTo>
                    <a:pt x="33413" y="510193"/>
                  </a:lnTo>
                  <a:cubicBezTo>
                    <a:pt x="24552" y="510193"/>
                    <a:pt x="16053" y="506673"/>
                    <a:pt x="9787" y="500407"/>
                  </a:cubicBezTo>
                  <a:cubicBezTo>
                    <a:pt x="3520" y="494140"/>
                    <a:pt x="0" y="485642"/>
                    <a:pt x="0" y="476780"/>
                  </a:cubicBezTo>
                  <a:lnTo>
                    <a:pt x="0" y="33413"/>
                  </a:lnTo>
                  <a:cubicBezTo>
                    <a:pt x="0" y="24552"/>
                    <a:pt x="3520" y="16053"/>
                    <a:pt x="9787" y="9787"/>
                  </a:cubicBezTo>
                  <a:cubicBezTo>
                    <a:pt x="16053" y="3520"/>
                    <a:pt x="24552" y="0"/>
                    <a:pt x="33413" y="0"/>
                  </a:cubicBezTo>
                  <a:close/>
                </a:path>
              </a:pathLst>
            </a:custGeom>
            <a:blipFill>
              <a:blip r:embed="rId7"/>
              <a:stretch>
                <a:fillRect l="-6086" r="-60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94920" y="6710220"/>
            <a:ext cx="3600903" cy="2548080"/>
            <a:chOff x="0" y="0"/>
            <a:chExt cx="1127259" cy="7976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7259" cy="797674"/>
            </a:xfrm>
            <a:custGeom>
              <a:avLst/>
              <a:gdLst/>
              <a:ahLst/>
              <a:cxnLst/>
              <a:rect l="l" t="t" r="r" b="b"/>
              <a:pathLst>
                <a:path w="1127259" h="797674">
                  <a:moveTo>
                    <a:pt x="34400" y="0"/>
                  </a:moveTo>
                  <a:lnTo>
                    <a:pt x="1092859" y="0"/>
                  </a:lnTo>
                  <a:cubicBezTo>
                    <a:pt x="1101983" y="0"/>
                    <a:pt x="1110732" y="3624"/>
                    <a:pt x="1117184" y="10076"/>
                  </a:cubicBezTo>
                  <a:cubicBezTo>
                    <a:pt x="1123635" y="16527"/>
                    <a:pt x="1127259" y="25276"/>
                    <a:pt x="1127259" y="34400"/>
                  </a:cubicBezTo>
                  <a:lnTo>
                    <a:pt x="1127259" y="763274"/>
                  </a:lnTo>
                  <a:cubicBezTo>
                    <a:pt x="1127259" y="772398"/>
                    <a:pt x="1123635" y="781147"/>
                    <a:pt x="1117184" y="787599"/>
                  </a:cubicBezTo>
                  <a:cubicBezTo>
                    <a:pt x="1110732" y="794050"/>
                    <a:pt x="1101983" y="797674"/>
                    <a:pt x="1092859" y="797674"/>
                  </a:cubicBezTo>
                  <a:lnTo>
                    <a:pt x="34400" y="797674"/>
                  </a:lnTo>
                  <a:cubicBezTo>
                    <a:pt x="25276" y="797674"/>
                    <a:pt x="16527" y="794050"/>
                    <a:pt x="10076" y="787599"/>
                  </a:cubicBezTo>
                  <a:cubicBezTo>
                    <a:pt x="3624" y="781147"/>
                    <a:pt x="0" y="772398"/>
                    <a:pt x="0" y="763274"/>
                  </a:cubicBezTo>
                  <a:lnTo>
                    <a:pt x="0" y="34400"/>
                  </a:lnTo>
                  <a:cubicBezTo>
                    <a:pt x="0" y="25276"/>
                    <a:pt x="3624" y="16527"/>
                    <a:pt x="10076" y="10076"/>
                  </a:cubicBezTo>
                  <a:cubicBezTo>
                    <a:pt x="16527" y="3624"/>
                    <a:pt x="25276" y="0"/>
                    <a:pt x="34400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27259" cy="83577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255797" y="6710220"/>
            <a:ext cx="3707228" cy="2548080"/>
            <a:chOff x="0" y="0"/>
            <a:chExt cx="1160544" cy="7976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0544" cy="797674"/>
            </a:xfrm>
            <a:custGeom>
              <a:avLst/>
              <a:gdLst/>
              <a:ahLst/>
              <a:cxnLst/>
              <a:rect l="l" t="t" r="r" b="b"/>
              <a:pathLst>
                <a:path w="1160544" h="797674">
                  <a:moveTo>
                    <a:pt x="33413" y="0"/>
                  </a:moveTo>
                  <a:lnTo>
                    <a:pt x="1127131" y="0"/>
                  </a:lnTo>
                  <a:cubicBezTo>
                    <a:pt x="1135993" y="0"/>
                    <a:pt x="1144492" y="3520"/>
                    <a:pt x="1150758" y="9787"/>
                  </a:cubicBezTo>
                  <a:cubicBezTo>
                    <a:pt x="1157024" y="16053"/>
                    <a:pt x="1160544" y="24552"/>
                    <a:pt x="1160544" y="33413"/>
                  </a:cubicBezTo>
                  <a:lnTo>
                    <a:pt x="1160544" y="764261"/>
                  </a:lnTo>
                  <a:cubicBezTo>
                    <a:pt x="1160544" y="773123"/>
                    <a:pt x="1157024" y="781621"/>
                    <a:pt x="1150758" y="787888"/>
                  </a:cubicBezTo>
                  <a:cubicBezTo>
                    <a:pt x="1144492" y="794154"/>
                    <a:pt x="1135993" y="797674"/>
                    <a:pt x="1127131" y="797674"/>
                  </a:cubicBezTo>
                  <a:lnTo>
                    <a:pt x="33413" y="797674"/>
                  </a:lnTo>
                  <a:cubicBezTo>
                    <a:pt x="24552" y="797674"/>
                    <a:pt x="16053" y="794154"/>
                    <a:pt x="9787" y="787888"/>
                  </a:cubicBezTo>
                  <a:cubicBezTo>
                    <a:pt x="3520" y="781621"/>
                    <a:pt x="0" y="773123"/>
                    <a:pt x="0" y="764261"/>
                  </a:cubicBezTo>
                  <a:lnTo>
                    <a:pt x="0" y="33413"/>
                  </a:lnTo>
                  <a:cubicBezTo>
                    <a:pt x="0" y="24552"/>
                    <a:pt x="3520" y="16053"/>
                    <a:pt x="9787" y="9787"/>
                  </a:cubicBezTo>
                  <a:cubicBezTo>
                    <a:pt x="16053" y="3520"/>
                    <a:pt x="24552" y="0"/>
                    <a:pt x="33413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60544" cy="83577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32001" y="7553324"/>
            <a:ext cx="2926740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 entry with Human assisted drone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02831" y="7553324"/>
            <a:ext cx="3013160" cy="151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endParaRPr dirty="0"/>
          </a:p>
          <a:p>
            <a:pPr algn="ctr">
              <a:lnSpc>
                <a:spcPts val="1959"/>
              </a:lnSpc>
            </a:pPr>
            <a:r>
              <a:rPr lang="en-US" sz="1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 complete automated drone system for Medicine delivery and other small scale food delivery</a:t>
            </a:r>
          </a:p>
          <a:p>
            <a:pPr algn="ctr">
              <a:lnSpc>
                <a:spcPts val="1959"/>
              </a:lnSpc>
              <a:spcBef>
                <a:spcPct val="0"/>
              </a:spcBef>
            </a:pPr>
            <a:endParaRPr lang="en-US" sz="13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9324975" y="4302986"/>
            <a:ext cx="3600903" cy="2770583"/>
            <a:chOff x="0" y="0"/>
            <a:chExt cx="663094" cy="5101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3094" cy="510193"/>
            </a:xfrm>
            <a:custGeom>
              <a:avLst/>
              <a:gdLst/>
              <a:ahLst/>
              <a:cxnLst/>
              <a:rect l="l" t="t" r="r" b="b"/>
              <a:pathLst>
                <a:path w="663094" h="510193">
                  <a:moveTo>
                    <a:pt x="34400" y="0"/>
                  </a:moveTo>
                  <a:lnTo>
                    <a:pt x="628694" y="0"/>
                  </a:lnTo>
                  <a:cubicBezTo>
                    <a:pt x="637817" y="0"/>
                    <a:pt x="646567" y="3624"/>
                    <a:pt x="653018" y="10075"/>
                  </a:cubicBezTo>
                  <a:cubicBezTo>
                    <a:pt x="659469" y="16527"/>
                    <a:pt x="663094" y="25276"/>
                    <a:pt x="663094" y="34400"/>
                  </a:cubicBezTo>
                  <a:lnTo>
                    <a:pt x="663094" y="475793"/>
                  </a:lnTo>
                  <a:cubicBezTo>
                    <a:pt x="663094" y="484917"/>
                    <a:pt x="659469" y="493666"/>
                    <a:pt x="653018" y="500118"/>
                  </a:cubicBezTo>
                  <a:cubicBezTo>
                    <a:pt x="646567" y="506569"/>
                    <a:pt x="637817" y="510193"/>
                    <a:pt x="628694" y="510193"/>
                  </a:cubicBezTo>
                  <a:lnTo>
                    <a:pt x="34400" y="510193"/>
                  </a:lnTo>
                  <a:cubicBezTo>
                    <a:pt x="25276" y="510193"/>
                    <a:pt x="16527" y="506569"/>
                    <a:pt x="10076" y="500118"/>
                  </a:cubicBezTo>
                  <a:cubicBezTo>
                    <a:pt x="3624" y="493666"/>
                    <a:pt x="0" y="484917"/>
                    <a:pt x="0" y="475793"/>
                  </a:cubicBezTo>
                  <a:lnTo>
                    <a:pt x="0" y="34400"/>
                  </a:lnTo>
                  <a:cubicBezTo>
                    <a:pt x="0" y="25276"/>
                    <a:pt x="3624" y="16527"/>
                    <a:pt x="10076" y="10076"/>
                  </a:cubicBezTo>
                  <a:cubicBezTo>
                    <a:pt x="16527" y="3624"/>
                    <a:pt x="25276" y="0"/>
                    <a:pt x="34400" y="0"/>
                  </a:cubicBezTo>
                  <a:close/>
                </a:path>
              </a:pathLst>
            </a:custGeom>
            <a:blipFill>
              <a:blip r:embed="rId8"/>
              <a:stretch>
                <a:fillRect l="-7742" r="-77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285852" y="4302986"/>
            <a:ext cx="3707228" cy="2770583"/>
            <a:chOff x="0" y="0"/>
            <a:chExt cx="682673" cy="5101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2673" cy="510193"/>
            </a:xfrm>
            <a:custGeom>
              <a:avLst/>
              <a:gdLst/>
              <a:ahLst/>
              <a:cxnLst/>
              <a:rect l="l" t="t" r="r" b="b"/>
              <a:pathLst>
                <a:path w="682673" h="510193">
                  <a:moveTo>
                    <a:pt x="33413" y="0"/>
                  </a:moveTo>
                  <a:lnTo>
                    <a:pt x="649260" y="0"/>
                  </a:lnTo>
                  <a:cubicBezTo>
                    <a:pt x="667713" y="0"/>
                    <a:pt x="682673" y="14960"/>
                    <a:pt x="682673" y="33413"/>
                  </a:cubicBezTo>
                  <a:lnTo>
                    <a:pt x="682673" y="476780"/>
                  </a:lnTo>
                  <a:cubicBezTo>
                    <a:pt x="682673" y="485642"/>
                    <a:pt x="679153" y="494140"/>
                    <a:pt x="672887" y="500407"/>
                  </a:cubicBezTo>
                  <a:cubicBezTo>
                    <a:pt x="666620" y="506673"/>
                    <a:pt x="658122" y="510193"/>
                    <a:pt x="649260" y="510193"/>
                  </a:cubicBezTo>
                  <a:lnTo>
                    <a:pt x="33413" y="510193"/>
                  </a:lnTo>
                  <a:cubicBezTo>
                    <a:pt x="24552" y="510193"/>
                    <a:pt x="16053" y="506673"/>
                    <a:pt x="9787" y="500407"/>
                  </a:cubicBezTo>
                  <a:cubicBezTo>
                    <a:pt x="3520" y="494140"/>
                    <a:pt x="0" y="485642"/>
                    <a:pt x="0" y="476780"/>
                  </a:cubicBezTo>
                  <a:lnTo>
                    <a:pt x="0" y="33413"/>
                  </a:lnTo>
                  <a:cubicBezTo>
                    <a:pt x="0" y="24552"/>
                    <a:pt x="3520" y="16053"/>
                    <a:pt x="9787" y="9787"/>
                  </a:cubicBezTo>
                  <a:cubicBezTo>
                    <a:pt x="16053" y="3520"/>
                    <a:pt x="24552" y="0"/>
                    <a:pt x="33413" y="0"/>
                  </a:cubicBezTo>
                  <a:close/>
                </a:path>
              </a:pathLst>
            </a:custGeom>
            <a:blipFill>
              <a:blip r:embed="rId9"/>
              <a:stretch>
                <a:fillRect l="-6050" r="-60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85852" y="6710220"/>
            <a:ext cx="3707228" cy="2548080"/>
            <a:chOff x="0" y="0"/>
            <a:chExt cx="1160544" cy="79767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60544" cy="797674"/>
            </a:xfrm>
            <a:custGeom>
              <a:avLst/>
              <a:gdLst/>
              <a:ahLst/>
              <a:cxnLst/>
              <a:rect l="l" t="t" r="r" b="b"/>
              <a:pathLst>
                <a:path w="1160544" h="797674">
                  <a:moveTo>
                    <a:pt x="33413" y="0"/>
                  </a:moveTo>
                  <a:lnTo>
                    <a:pt x="1127131" y="0"/>
                  </a:lnTo>
                  <a:cubicBezTo>
                    <a:pt x="1135993" y="0"/>
                    <a:pt x="1144492" y="3520"/>
                    <a:pt x="1150758" y="9787"/>
                  </a:cubicBezTo>
                  <a:cubicBezTo>
                    <a:pt x="1157024" y="16053"/>
                    <a:pt x="1160544" y="24552"/>
                    <a:pt x="1160544" y="33413"/>
                  </a:cubicBezTo>
                  <a:lnTo>
                    <a:pt x="1160544" y="764261"/>
                  </a:lnTo>
                  <a:cubicBezTo>
                    <a:pt x="1160544" y="773123"/>
                    <a:pt x="1157024" y="781621"/>
                    <a:pt x="1150758" y="787888"/>
                  </a:cubicBezTo>
                  <a:cubicBezTo>
                    <a:pt x="1144492" y="794154"/>
                    <a:pt x="1135993" y="797674"/>
                    <a:pt x="1127131" y="797674"/>
                  </a:cubicBezTo>
                  <a:lnTo>
                    <a:pt x="33413" y="797674"/>
                  </a:lnTo>
                  <a:cubicBezTo>
                    <a:pt x="24552" y="797674"/>
                    <a:pt x="16053" y="794154"/>
                    <a:pt x="9787" y="787888"/>
                  </a:cubicBezTo>
                  <a:cubicBezTo>
                    <a:pt x="3520" y="781621"/>
                    <a:pt x="0" y="773123"/>
                    <a:pt x="0" y="764261"/>
                  </a:cubicBezTo>
                  <a:lnTo>
                    <a:pt x="0" y="33413"/>
                  </a:lnTo>
                  <a:cubicBezTo>
                    <a:pt x="0" y="24552"/>
                    <a:pt x="3520" y="16053"/>
                    <a:pt x="9787" y="9787"/>
                  </a:cubicBezTo>
                  <a:cubicBezTo>
                    <a:pt x="16053" y="3520"/>
                    <a:pt x="24552" y="0"/>
                    <a:pt x="33413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60544" cy="83577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324975" y="6710220"/>
            <a:ext cx="3600903" cy="2548080"/>
            <a:chOff x="0" y="0"/>
            <a:chExt cx="1127259" cy="79767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27259" cy="797674"/>
            </a:xfrm>
            <a:custGeom>
              <a:avLst/>
              <a:gdLst/>
              <a:ahLst/>
              <a:cxnLst/>
              <a:rect l="l" t="t" r="r" b="b"/>
              <a:pathLst>
                <a:path w="1127259" h="797674">
                  <a:moveTo>
                    <a:pt x="34400" y="0"/>
                  </a:moveTo>
                  <a:lnTo>
                    <a:pt x="1092859" y="0"/>
                  </a:lnTo>
                  <a:cubicBezTo>
                    <a:pt x="1101983" y="0"/>
                    <a:pt x="1110732" y="3624"/>
                    <a:pt x="1117184" y="10076"/>
                  </a:cubicBezTo>
                  <a:cubicBezTo>
                    <a:pt x="1123635" y="16527"/>
                    <a:pt x="1127259" y="25276"/>
                    <a:pt x="1127259" y="34400"/>
                  </a:cubicBezTo>
                  <a:lnTo>
                    <a:pt x="1127259" y="763274"/>
                  </a:lnTo>
                  <a:cubicBezTo>
                    <a:pt x="1127259" y="772398"/>
                    <a:pt x="1123635" y="781147"/>
                    <a:pt x="1117184" y="787599"/>
                  </a:cubicBezTo>
                  <a:cubicBezTo>
                    <a:pt x="1110732" y="794050"/>
                    <a:pt x="1101983" y="797674"/>
                    <a:pt x="1092859" y="797674"/>
                  </a:cubicBezTo>
                  <a:lnTo>
                    <a:pt x="34400" y="797674"/>
                  </a:lnTo>
                  <a:cubicBezTo>
                    <a:pt x="25276" y="797674"/>
                    <a:pt x="16527" y="794050"/>
                    <a:pt x="10076" y="787599"/>
                  </a:cubicBezTo>
                  <a:cubicBezTo>
                    <a:pt x="3624" y="781147"/>
                    <a:pt x="0" y="772398"/>
                    <a:pt x="0" y="763274"/>
                  </a:cubicBezTo>
                  <a:lnTo>
                    <a:pt x="0" y="34400"/>
                  </a:lnTo>
                  <a:cubicBezTo>
                    <a:pt x="0" y="25276"/>
                    <a:pt x="3624" y="16527"/>
                    <a:pt x="10076" y="10076"/>
                  </a:cubicBezTo>
                  <a:cubicBezTo>
                    <a:pt x="16527" y="3624"/>
                    <a:pt x="25276" y="0"/>
                    <a:pt x="34400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127259" cy="83577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662056" y="7429499"/>
            <a:ext cx="2926740" cy="126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endParaRPr dirty="0"/>
          </a:p>
          <a:p>
            <a:pPr algn="ctr">
              <a:lnSpc>
                <a:spcPts val="1959"/>
              </a:lnSpc>
            </a:pPr>
            <a:r>
              <a:rPr lang="en-US" sz="1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Expand fully automatic for other deliveries . Target Sub-urban and rural</a:t>
            </a:r>
          </a:p>
          <a:p>
            <a:pPr algn="ctr">
              <a:lnSpc>
                <a:spcPts val="1959"/>
              </a:lnSpc>
              <a:spcBef>
                <a:spcPct val="0"/>
              </a:spcBef>
            </a:pPr>
            <a:endParaRPr lang="en-US" sz="13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632886" y="7429499"/>
            <a:ext cx="3013160" cy="126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endParaRPr dirty="0"/>
          </a:p>
          <a:p>
            <a:pPr algn="ctr">
              <a:lnSpc>
                <a:spcPts val="1959"/>
              </a:lnSpc>
            </a:pPr>
            <a:r>
              <a:rPr lang="en-US" sz="1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Record feedback and success stories . Other operation to Large scale .</a:t>
            </a:r>
          </a:p>
          <a:p>
            <a:pPr algn="ctr">
              <a:lnSpc>
                <a:spcPts val="1959"/>
              </a:lnSpc>
              <a:spcBef>
                <a:spcPct val="0"/>
              </a:spcBef>
            </a:pPr>
            <a:endParaRPr lang="en-US" sz="13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712341" y="6881129"/>
            <a:ext cx="2766059" cy="33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Phase 1: Market Entry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891363" y="6881129"/>
            <a:ext cx="2436096" cy="101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Phase 2: Implement for small scale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07378" y="6881129"/>
            <a:ext cx="2436096" cy="67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Phase 3: Launch &amp; Expansion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634223" y="6881129"/>
            <a:ext cx="3010485" cy="67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Phase 4: Ongoing Operations &amp; Growth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37CAE-B213-6BAC-3088-048183D5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238500"/>
            <a:ext cx="14859000" cy="5233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763D2-83B9-3C82-33B2-F6E3CDD7CAF3}"/>
              </a:ext>
            </a:extLst>
          </p:cNvPr>
          <p:cNvSpPr txBox="1"/>
          <p:nvPr/>
        </p:nvSpPr>
        <p:spPr>
          <a:xfrm>
            <a:off x="2057400" y="1048803"/>
            <a:ext cx="12801600" cy="10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4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Delivery Excellence </a:t>
            </a:r>
          </a:p>
        </p:txBody>
      </p:sp>
    </p:spTree>
    <p:extLst>
      <p:ext uri="{BB962C8B-B14F-4D97-AF65-F5344CB8AC3E}">
        <p14:creationId xmlns:p14="http://schemas.microsoft.com/office/powerpoint/2010/main" val="972474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15451</TotalTime>
  <Words>517</Words>
  <Application>Microsoft Macintosh PowerPoint</Application>
  <PresentationFormat>Custom</PresentationFormat>
  <Paragraphs>79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Montserrat Bold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Skydrop</dc:title>
  <cp:lastModifiedBy>Karunya Dhanasekaran</cp:lastModifiedBy>
  <cp:revision>14</cp:revision>
  <dcterms:created xsi:type="dcterms:W3CDTF">2006-08-16T00:00:00Z</dcterms:created>
  <dcterms:modified xsi:type="dcterms:W3CDTF">2025-07-08T12:25:42Z</dcterms:modified>
  <dc:identifier>DAGrjCebFsU</dc:identifier>
</cp:coreProperties>
</file>